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66" r:id="rId5"/>
    <p:sldId id="280" r:id="rId6"/>
    <p:sldId id="283" r:id="rId7"/>
    <p:sldId id="267" r:id="rId8"/>
    <p:sldId id="289" r:id="rId9"/>
    <p:sldId id="284" r:id="rId10"/>
    <p:sldId id="287" r:id="rId11"/>
    <p:sldId id="285" r:id="rId12"/>
    <p:sldId id="286" r:id="rId13"/>
    <p:sldId id="276" r:id="rId14"/>
    <p:sldId id="27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F23"/>
    <a:srgbClr val="939393"/>
    <a:srgbClr val="3BC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13" autoAdjust="0"/>
    <p:restoredTop sz="96327"/>
  </p:normalViewPr>
  <p:slideViewPr>
    <p:cSldViewPr snapToGrid="0" snapToObjects="1">
      <p:cViewPr varScale="1">
        <p:scale>
          <a:sx n="43" d="100"/>
          <a:sy n="43" d="100"/>
        </p:scale>
        <p:origin x="134"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ike Klinkenberg" userId="76102da1-2b40-481e-a11e-9b2f60f8d50a" providerId="ADAL" clId="{1F9451FC-6E60-4D02-8FEA-04732DEA4B39}"/>
    <pc:docChg chg="delSld modSld">
      <pc:chgData name="Maaike Klinkenberg" userId="76102da1-2b40-481e-a11e-9b2f60f8d50a" providerId="ADAL" clId="{1F9451FC-6E60-4D02-8FEA-04732DEA4B39}" dt="2024-11-14T15:46:28.949" v="5" actId="20577"/>
      <pc:docMkLst>
        <pc:docMk/>
      </pc:docMkLst>
      <pc:sldChg chg="modSp mod">
        <pc:chgData name="Maaike Klinkenberg" userId="76102da1-2b40-481e-a11e-9b2f60f8d50a" providerId="ADAL" clId="{1F9451FC-6E60-4D02-8FEA-04732DEA4B39}" dt="2024-11-14T15:40:13.597" v="1" actId="20577"/>
        <pc:sldMkLst>
          <pc:docMk/>
          <pc:sldMk cId="675090229" sldId="276"/>
        </pc:sldMkLst>
        <pc:spChg chg="mod">
          <ac:chgData name="Maaike Klinkenberg" userId="76102da1-2b40-481e-a11e-9b2f60f8d50a" providerId="ADAL" clId="{1F9451FC-6E60-4D02-8FEA-04732DEA4B39}" dt="2024-11-14T15:40:13.597" v="1" actId="20577"/>
          <ac:spMkLst>
            <pc:docMk/>
            <pc:sldMk cId="675090229" sldId="276"/>
            <ac:spMk id="7" creationId="{F13D8A04-292A-F275-5894-E04797C8F42C}"/>
          </ac:spMkLst>
        </pc:spChg>
      </pc:sldChg>
      <pc:sldChg chg="modSp mod">
        <pc:chgData name="Maaike Klinkenberg" userId="76102da1-2b40-481e-a11e-9b2f60f8d50a" providerId="ADAL" clId="{1F9451FC-6E60-4D02-8FEA-04732DEA4B39}" dt="2024-11-14T15:46:28.949" v="5" actId="20577"/>
        <pc:sldMkLst>
          <pc:docMk/>
          <pc:sldMk cId="3488121684" sldId="289"/>
        </pc:sldMkLst>
        <pc:spChg chg="mod">
          <ac:chgData name="Maaike Klinkenberg" userId="76102da1-2b40-481e-a11e-9b2f60f8d50a" providerId="ADAL" clId="{1F9451FC-6E60-4D02-8FEA-04732DEA4B39}" dt="2024-11-14T15:46:28.949" v="5" actId="20577"/>
          <ac:spMkLst>
            <pc:docMk/>
            <pc:sldMk cId="3488121684" sldId="289"/>
            <ac:spMk id="2" creationId="{57F0A211-BA1E-8F1E-F862-895D26C1068D}"/>
          </ac:spMkLst>
        </pc:spChg>
      </pc:sldChg>
      <pc:sldChg chg="del">
        <pc:chgData name="Maaike Klinkenberg" userId="76102da1-2b40-481e-a11e-9b2f60f8d50a" providerId="ADAL" clId="{1F9451FC-6E60-4D02-8FEA-04732DEA4B39}" dt="2024-11-14T15:39:45.738" v="0" actId="2696"/>
        <pc:sldMkLst>
          <pc:docMk/>
          <pc:sldMk cId="3142281853"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482038"/>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5900"/>
        </a:spcBef>
        <a:spcAft>
          <a:spcPts val="0"/>
        </a:spcAft>
        <a:buClrTx/>
        <a:buSzTx/>
        <a:buFontTx/>
        <a:buNone/>
        <a:tabLst/>
        <a:defRPr sz="4800" b="0" i="0" u="none" strike="noStrike" cap="none" spc="0" baseline="0">
          <a:solidFill>
            <a:srgbClr val="000000"/>
          </a:solidFill>
          <a:uFillTx/>
          <a:latin typeface="+mn-lt"/>
          <a:ea typeface="+mn-ea"/>
          <a:cs typeface="+mn-cs"/>
          <a:sym typeface="Helvetica Neue"/>
        </a:defRPr>
      </a:lvl9pPr>
    </p:titleStyle>
    <p:bodyStyle>
      <a:lvl1pPr marL="63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1pPr>
      <a:lvl2pPr marL="127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2pPr>
      <a:lvl3pPr marL="190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3pPr>
      <a:lvl4pPr marL="254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4pPr>
      <a:lvl5pPr marL="317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5pPr>
      <a:lvl6pPr marL="381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6pPr>
      <a:lvl7pPr marL="444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7pPr>
      <a:lvl8pPr marL="508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8pPr>
      <a:lvl9pPr marL="571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srcRect l="18503" r="-1"/>
          <a:stretch/>
        </p:blipFill>
        <p:spPr>
          <a:xfrm>
            <a:off x="1" y="9018494"/>
            <a:ext cx="3027084" cy="3990822"/>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8216281" y="11966544"/>
            <a:ext cx="5265911" cy="1102665"/>
          </a:xfrm>
          <a:prstGeom prst="rect">
            <a:avLst/>
          </a:prstGeom>
          <a:ln w="12700">
            <a:miter lim="400000"/>
          </a:ln>
        </p:spPr>
      </p:pic>
      <p:sp>
        <p:nvSpPr>
          <p:cNvPr id="2" name="Tekstvak 1">
            <a:extLst>
              <a:ext uri="{FF2B5EF4-FFF2-40B4-BE49-F238E27FC236}">
                <a16:creationId xmlns:a16="http://schemas.microsoft.com/office/drawing/2014/main" id="{57F0A211-BA1E-8F1E-F862-895D26C1068D}"/>
              </a:ext>
            </a:extLst>
          </p:cNvPr>
          <p:cNvSpPr txBox="1"/>
          <p:nvPr/>
        </p:nvSpPr>
        <p:spPr>
          <a:xfrm>
            <a:off x="6167720" y="2782269"/>
            <a:ext cx="13546840" cy="799962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3600" b="1" dirty="0">
                <a:solidFill>
                  <a:srgbClr val="939393"/>
                </a:solidFill>
                <a:latin typeface="Roboto" panose="02000000000000000000" pitchFamily="2" charset="0"/>
                <a:ea typeface="Roboto" panose="02000000000000000000" pitchFamily="2" charset="0"/>
                <a:cs typeface="Roboto" panose="02000000000000000000" pitchFamily="2" charset="0"/>
              </a:rPr>
              <a:t>*Welkom</a:t>
            </a:r>
          </a:p>
          <a:p>
            <a:r>
              <a:rPr lang="nl-NL" sz="3600" b="1" dirty="0">
                <a:solidFill>
                  <a:srgbClr val="939393"/>
                </a:solidFill>
                <a:latin typeface="Roboto" panose="02000000000000000000" pitchFamily="2" charset="0"/>
                <a:ea typeface="Roboto" panose="02000000000000000000" pitchFamily="2" charset="0"/>
                <a:cs typeface="Roboto" panose="02000000000000000000" pitchFamily="2" charset="0"/>
              </a:rPr>
              <a:t>*Lunch</a:t>
            </a:r>
          </a:p>
          <a:p>
            <a:r>
              <a:rPr lang="nl-NL" sz="3600" b="1" dirty="0">
                <a:solidFill>
                  <a:srgbClr val="939393"/>
                </a:solidFill>
                <a:latin typeface="Roboto" panose="02000000000000000000" pitchFamily="2" charset="0"/>
                <a:ea typeface="Roboto" panose="02000000000000000000" pitchFamily="2" charset="0"/>
                <a:cs typeface="Roboto" panose="02000000000000000000" pitchFamily="2" charset="0"/>
              </a:rPr>
              <a:t>*Jonge Kind beleid: </a:t>
            </a:r>
            <a:r>
              <a:rPr lang="nl-NL" sz="3600" dirty="0">
                <a:solidFill>
                  <a:srgbClr val="939393"/>
                </a:solidFill>
                <a:latin typeface="Roboto" panose="02000000000000000000" pitchFamily="2" charset="0"/>
                <a:ea typeface="Roboto" panose="02000000000000000000" pitchFamily="2" charset="0"/>
                <a:cs typeface="Roboto" panose="02000000000000000000" pitchFamily="2" charset="0"/>
              </a:rPr>
              <a:t>verdieping &amp; ervaringen</a:t>
            </a:r>
          </a:p>
          <a:p>
            <a:r>
              <a:rPr lang="nl-NL" sz="3600" b="1" dirty="0">
                <a:solidFill>
                  <a:srgbClr val="939393"/>
                </a:solidFill>
                <a:latin typeface="Roboto" panose="02000000000000000000" pitchFamily="2" charset="0"/>
                <a:ea typeface="Roboto" panose="02000000000000000000" pitchFamily="2" charset="0"/>
                <a:cs typeface="Roboto" panose="02000000000000000000" pitchFamily="2" charset="0"/>
              </a:rPr>
              <a:t>*Horizontale / lokale samenwerking: </a:t>
            </a:r>
            <a:r>
              <a:rPr lang="nl-NL" sz="3600" dirty="0">
                <a:solidFill>
                  <a:srgbClr val="939393"/>
                </a:solidFill>
                <a:latin typeface="Roboto" panose="02000000000000000000" pitchFamily="2" charset="0"/>
                <a:ea typeface="Roboto" panose="02000000000000000000" pitchFamily="2" charset="0"/>
                <a:cs typeface="Roboto" panose="02000000000000000000" pitchFamily="2" charset="0"/>
              </a:rPr>
              <a:t>matchdocument regulier SO/SBO &amp; expertisematching in de gemeente</a:t>
            </a:r>
          </a:p>
          <a:p>
            <a:endParaRPr lang="nl-NL" sz="4400" dirty="0">
              <a:solidFill>
                <a:srgbClr val="939393"/>
              </a:solidFill>
              <a:latin typeface="Roboto" panose="02000000000000000000" pitchFamily="2" charset="0"/>
              <a:ea typeface="Roboto" panose="02000000000000000000" pitchFamily="2" charset="0"/>
              <a:cs typeface="Roboto" panose="02000000000000000000" pitchFamily="2" charset="0"/>
            </a:endParaRPr>
          </a:p>
          <a:p>
            <a:endParaRPr lang="nl-NL" sz="4400" dirty="0">
              <a:solidFill>
                <a:srgbClr val="939393"/>
              </a:solidFill>
              <a:effectLst/>
              <a:latin typeface="Roboto" panose="02000000000000000000" pitchFamily="2" charset="0"/>
              <a:ea typeface="Roboto" panose="02000000000000000000" pitchFamily="2" charset="0"/>
              <a:cs typeface="Roboto" panose="02000000000000000000" pitchFamily="2" charset="0"/>
            </a:endParaRPr>
          </a:p>
        </p:txBody>
      </p:sp>
      <p:sp>
        <p:nvSpPr>
          <p:cNvPr id="3" name="Tekstvak 2">
            <a:extLst>
              <a:ext uri="{FF2B5EF4-FFF2-40B4-BE49-F238E27FC236}">
                <a16:creationId xmlns:a16="http://schemas.microsoft.com/office/drawing/2014/main" id="{900DAEC5-CA4A-EA40-8790-CBE96BDA9F54}"/>
              </a:ext>
            </a:extLst>
          </p:cNvPr>
          <p:cNvSpPr txBox="1"/>
          <p:nvPr/>
        </p:nvSpPr>
        <p:spPr>
          <a:xfrm>
            <a:off x="4805082" y="988193"/>
            <a:ext cx="17170239" cy="120032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7200" b="1" dirty="0">
                <a:solidFill>
                  <a:srgbClr val="1CBF23"/>
                </a:solidFill>
                <a:latin typeface="Roboto" panose="02000000000000000000" pitchFamily="2" charset="0"/>
                <a:ea typeface="Roboto" panose="02000000000000000000" pitchFamily="2" charset="0"/>
                <a:cs typeface="Roboto" panose="02000000000000000000" pitchFamily="2" charset="0"/>
              </a:rPr>
              <a:t>Programma Meet-ups nov 2024</a:t>
            </a:r>
          </a:p>
        </p:txBody>
      </p:sp>
      <p:sp>
        <p:nvSpPr>
          <p:cNvPr id="4" name="Tekstvak 3">
            <a:extLst>
              <a:ext uri="{FF2B5EF4-FFF2-40B4-BE49-F238E27FC236}">
                <a16:creationId xmlns:a16="http://schemas.microsoft.com/office/drawing/2014/main" id="{60B76DB5-AF13-0A67-B599-D58396391335}"/>
              </a:ext>
            </a:extLst>
          </p:cNvPr>
          <p:cNvSpPr txBox="1"/>
          <p:nvPr/>
        </p:nvSpPr>
        <p:spPr>
          <a:xfrm>
            <a:off x="16450367" y="10061405"/>
            <a:ext cx="7604646" cy="1923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rtlCol="0">
            <a:spAutoFit/>
          </a:bodyPr>
          <a:lstStyle/>
          <a:p>
            <a:pPr>
              <a:lnSpc>
                <a:spcPct val="80000"/>
              </a:lnSpc>
            </a:pPr>
            <a:endParaRPr lang="nl-NL" sz="4300" b="1" dirty="0">
              <a:solidFill>
                <a:srgbClr val="1CBF23"/>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nl-NL" sz="4300" b="1" dirty="0">
                <a:solidFill>
                  <a:srgbClr val="1CBF23"/>
                </a:solidFill>
                <a:latin typeface="Roboto" panose="02000000000000000000" pitchFamily="2" charset="0"/>
                <a:ea typeface="Roboto" panose="02000000000000000000" pitchFamily="2" charset="0"/>
                <a:cs typeface="Roboto" panose="02000000000000000000" pitchFamily="2" charset="0"/>
              </a:rPr>
              <a:t>Donderdag 14</a:t>
            </a:r>
            <a:r>
              <a:rPr lang="nl-NL" sz="4300" b="1" dirty="0">
                <a:solidFill>
                  <a:srgbClr val="1CBF23"/>
                </a:solidFill>
                <a:effectLst/>
                <a:latin typeface="Roboto" panose="02000000000000000000" pitchFamily="2" charset="0"/>
                <a:ea typeface="Roboto" panose="02000000000000000000" pitchFamily="2" charset="0"/>
                <a:cs typeface="Roboto" panose="02000000000000000000" pitchFamily="2" charset="0"/>
              </a:rPr>
              <a:t> november 2024</a:t>
            </a:r>
          </a:p>
        </p:txBody>
      </p:sp>
    </p:spTree>
    <p:extLst>
      <p:ext uri="{BB962C8B-B14F-4D97-AF65-F5344CB8AC3E}">
        <p14:creationId xmlns:p14="http://schemas.microsoft.com/office/powerpoint/2010/main" val="25141255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WV_Zout_logo.png" descr="ZWV_Zout_logo.png">
            <a:extLst>
              <a:ext uri="{FF2B5EF4-FFF2-40B4-BE49-F238E27FC236}">
                <a16:creationId xmlns:a16="http://schemas.microsoft.com/office/drawing/2014/main" id="{8396D3D6-EECE-135C-7827-3B4880002C5E}"/>
              </a:ext>
            </a:extLst>
          </p:cNvPr>
          <p:cNvPicPr>
            <a:picLocks noChangeAspect="1"/>
          </p:cNvPicPr>
          <p:nvPr/>
        </p:nvPicPr>
        <p:blipFill>
          <a:blip r:embed="rId2"/>
          <a:stretch>
            <a:fillRect/>
          </a:stretch>
        </p:blipFill>
        <p:spPr>
          <a:xfrm>
            <a:off x="19142764" y="12100998"/>
            <a:ext cx="4333462" cy="907414"/>
          </a:xfrm>
          <a:prstGeom prst="rect">
            <a:avLst/>
          </a:prstGeom>
          <a:ln w="12700">
            <a:miter lim="400000"/>
          </a:ln>
        </p:spPr>
      </p:pic>
      <p:sp>
        <p:nvSpPr>
          <p:cNvPr id="11" name="Rechthoek 10">
            <a:extLst>
              <a:ext uri="{FF2B5EF4-FFF2-40B4-BE49-F238E27FC236}">
                <a16:creationId xmlns:a16="http://schemas.microsoft.com/office/drawing/2014/main" id="{54C280BC-0D1A-BE32-F7D3-23FBDD56CD97}"/>
              </a:ext>
            </a:extLst>
          </p:cNvPr>
          <p:cNvSpPr/>
          <p:nvPr/>
        </p:nvSpPr>
        <p:spPr>
          <a:xfrm>
            <a:off x="0" y="-1"/>
            <a:ext cx="24384000" cy="11728174"/>
          </a:xfrm>
          <a:prstGeom prst="rect">
            <a:avLst/>
          </a:prstGeom>
          <a:solidFill>
            <a:srgbClr val="93939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Afbeelding 11">
            <a:extLst>
              <a:ext uri="{FF2B5EF4-FFF2-40B4-BE49-F238E27FC236}">
                <a16:creationId xmlns:a16="http://schemas.microsoft.com/office/drawing/2014/main" id="{2D82601A-88C3-73B6-3ECC-CB3F2E9A1877}"/>
              </a:ext>
            </a:extLst>
          </p:cNvPr>
          <p:cNvPicPr>
            <a:picLocks noChangeAspect="1"/>
          </p:cNvPicPr>
          <p:nvPr/>
        </p:nvPicPr>
        <p:blipFill rotWithShape="1">
          <a:blip r:embed="rId3">
            <a:biLevel thresh="25000"/>
            <a:alphaModFix amt="21000"/>
          </a:blip>
          <a:srcRect l="18503" r="-1"/>
          <a:stretch/>
        </p:blipFill>
        <p:spPr>
          <a:xfrm>
            <a:off x="1" y="7803542"/>
            <a:ext cx="3603812" cy="4751163"/>
          </a:xfrm>
          <a:prstGeom prst="rect">
            <a:avLst/>
          </a:prstGeom>
        </p:spPr>
      </p:pic>
      <p:sp>
        <p:nvSpPr>
          <p:cNvPr id="4" name="Tekstvak 3">
            <a:extLst>
              <a:ext uri="{FF2B5EF4-FFF2-40B4-BE49-F238E27FC236}">
                <a16:creationId xmlns:a16="http://schemas.microsoft.com/office/drawing/2014/main" id="{F3AED353-4082-BDB0-299E-4B2128BD2434}"/>
              </a:ext>
            </a:extLst>
          </p:cNvPr>
          <p:cNvSpPr txBox="1"/>
          <p:nvPr/>
        </p:nvSpPr>
        <p:spPr>
          <a:xfrm>
            <a:off x="1326776" y="290611"/>
            <a:ext cx="22626918" cy="175432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5400" b="1" dirty="0">
                <a:solidFill>
                  <a:schemeClr val="bg1"/>
                </a:solidFill>
                <a:effectLst/>
                <a:latin typeface="Roboto" panose="02000000000000000000" pitchFamily="2" charset="0"/>
                <a:ea typeface="Roboto" panose="02000000000000000000" pitchFamily="2" charset="0"/>
                <a:cs typeface="Roboto" panose="02000000000000000000" pitchFamily="2" charset="0"/>
              </a:rPr>
              <a:t>Directe instroom vanuit Voorschoolse Voorzieningen (vaak behandelcentra) </a:t>
            </a:r>
            <a:r>
              <a:rPr lang="nl-NL" sz="5400" b="1" dirty="0">
                <a:solidFill>
                  <a:schemeClr val="bg1"/>
                </a:solidFill>
                <a:latin typeface="Roboto" panose="02000000000000000000" pitchFamily="2" charset="0"/>
                <a:ea typeface="Roboto" panose="02000000000000000000" pitchFamily="2" charset="0"/>
                <a:cs typeface="Roboto" panose="02000000000000000000" pitchFamily="2" charset="0"/>
              </a:rPr>
              <a:t>naar </a:t>
            </a:r>
            <a:r>
              <a:rPr lang="nl-NL" sz="5400" b="1" dirty="0">
                <a:solidFill>
                  <a:schemeClr val="bg1"/>
                </a:solidFill>
                <a:effectLst/>
                <a:latin typeface="Roboto" panose="02000000000000000000" pitchFamily="2" charset="0"/>
                <a:ea typeface="Roboto" panose="02000000000000000000" pitchFamily="2" charset="0"/>
                <a:cs typeface="Roboto" panose="02000000000000000000" pitchFamily="2" charset="0"/>
              </a:rPr>
              <a:t>SO/SBO</a:t>
            </a:r>
          </a:p>
        </p:txBody>
      </p:sp>
      <p:pic>
        <p:nvPicPr>
          <p:cNvPr id="6" name="Afbeelding 5">
            <a:extLst>
              <a:ext uri="{FF2B5EF4-FFF2-40B4-BE49-F238E27FC236}">
                <a16:creationId xmlns:a16="http://schemas.microsoft.com/office/drawing/2014/main" id="{9829215E-70A3-83F2-813B-B79C228DBF1E}"/>
              </a:ext>
            </a:extLst>
          </p:cNvPr>
          <p:cNvPicPr>
            <a:picLocks noChangeAspect="1"/>
          </p:cNvPicPr>
          <p:nvPr/>
        </p:nvPicPr>
        <p:blipFill>
          <a:blip r:embed="rId4"/>
          <a:stretch>
            <a:fillRect/>
          </a:stretch>
        </p:blipFill>
        <p:spPr>
          <a:xfrm>
            <a:off x="10784381" y="1667436"/>
            <a:ext cx="13043808" cy="8211670"/>
          </a:xfrm>
          <a:prstGeom prst="rect">
            <a:avLst/>
          </a:prstGeom>
        </p:spPr>
      </p:pic>
      <p:sp>
        <p:nvSpPr>
          <p:cNvPr id="7" name="Tekstvak 6">
            <a:extLst>
              <a:ext uri="{FF2B5EF4-FFF2-40B4-BE49-F238E27FC236}">
                <a16:creationId xmlns:a16="http://schemas.microsoft.com/office/drawing/2014/main" id="{F13D8A04-292A-F275-5894-E04797C8F42C}"/>
              </a:ext>
            </a:extLst>
          </p:cNvPr>
          <p:cNvSpPr txBox="1"/>
          <p:nvPr/>
        </p:nvSpPr>
        <p:spPr>
          <a:xfrm>
            <a:off x="1326776" y="10179123"/>
            <a:ext cx="21593638"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algn="l">
              <a:lnSpc>
                <a:spcPct val="80000"/>
              </a:lnSpc>
            </a:pPr>
            <a:r>
              <a:rPr lang="nl-NL" sz="4000" b="1" dirty="0">
                <a:solidFill>
                  <a:schemeClr val="accent6"/>
                </a:solidFill>
              </a:rPr>
              <a:t>Observatiegegevens van de VV gecombineerd met bovenstaand formulier, dienen als input voor de TLV aanvraag. Deze moet gedaan worden door het SO/SBO.</a:t>
            </a:r>
          </a:p>
        </p:txBody>
      </p:sp>
    </p:spTree>
    <p:extLst>
      <p:ext uri="{BB962C8B-B14F-4D97-AF65-F5344CB8AC3E}">
        <p14:creationId xmlns:p14="http://schemas.microsoft.com/office/powerpoint/2010/main" val="6750902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B56961-34C7-3677-0BC5-1ED97A2F3552}"/>
              </a:ext>
            </a:extLst>
          </p:cNvPr>
          <p:cNvPicPr>
            <a:picLocks noChangeAspect="1"/>
          </p:cNvPicPr>
          <p:nvPr/>
        </p:nvPicPr>
        <p:blipFill rotWithShape="1">
          <a:blip r:embed="rId2">
            <a:extLst>
              <a:ext uri="{28A0092B-C50C-407E-A947-70E740481C1C}">
                <a14:useLocalDpi xmlns:a14="http://schemas.microsoft.com/office/drawing/2010/main" val="0"/>
              </a:ext>
            </a:extLst>
          </a:blip>
          <a:srcRect t="12749" b="15192"/>
          <a:stretch/>
        </p:blipFill>
        <p:spPr>
          <a:xfrm>
            <a:off x="0" y="0"/>
            <a:ext cx="24384000" cy="11728174"/>
          </a:xfrm>
          <a:prstGeom prst="rect">
            <a:avLst/>
          </a:prstGeom>
        </p:spPr>
      </p:pic>
      <p:pic>
        <p:nvPicPr>
          <p:cNvPr id="3" name="ZWV_Zout_logo.png" descr="ZWV_Zout_logo.png">
            <a:extLst>
              <a:ext uri="{FF2B5EF4-FFF2-40B4-BE49-F238E27FC236}">
                <a16:creationId xmlns:a16="http://schemas.microsoft.com/office/drawing/2014/main" id="{8396D3D6-EECE-135C-7827-3B4880002C5E}"/>
              </a:ext>
            </a:extLst>
          </p:cNvPr>
          <p:cNvPicPr>
            <a:picLocks noChangeAspect="1"/>
          </p:cNvPicPr>
          <p:nvPr/>
        </p:nvPicPr>
        <p:blipFill>
          <a:blip r:embed="rId3"/>
          <a:stretch>
            <a:fillRect/>
          </a:stretch>
        </p:blipFill>
        <p:spPr>
          <a:xfrm>
            <a:off x="19142764" y="12100998"/>
            <a:ext cx="4333462" cy="907414"/>
          </a:xfrm>
          <a:prstGeom prst="rect">
            <a:avLst/>
          </a:prstGeom>
          <a:ln w="12700">
            <a:miter lim="400000"/>
          </a:ln>
        </p:spPr>
      </p:pic>
      <p:pic>
        <p:nvPicPr>
          <p:cNvPr id="2" name="Afbeelding 1">
            <a:extLst>
              <a:ext uri="{FF2B5EF4-FFF2-40B4-BE49-F238E27FC236}">
                <a16:creationId xmlns:a16="http://schemas.microsoft.com/office/drawing/2014/main" id="{1E8492C1-B9FB-8605-CF41-D86AF026CD98}"/>
              </a:ext>
            </a:extLst>
          </p:cNvPr>
          <p:cNvPicPr>
            <a:picLocks noChangeAspect="1"/>
          </p:cNvPicPr>
          <p:nvPr/>
        </p:nvPicPr>
        <p:blipFill rotWithShape="1">
          <a:blip r:embed="rId4">
            <a:biLevel thresh="25000"/>
            <a:alphaModFix/>
          </a:blip>
          <a:srcRect l="25482" r="-1" b="10756"/>
          <a:stretch/>
        </p:blipFill>
        <p:spPr>
          <a:xfrm>
            <a:off x="0" y="3875524"/>
            <a:ext cx="6102626" cy="7852650"/>
          </a:xfrm>
          <a:prstGeom prst="rect">
            <a:avLst/>
          </a:prstGeom>
        </p:spPr>
      </p:pic>
      <p:sp>
        <p:nvSpPr>
          <p:cNvPr id="5" name="Tekstvak 4">
            <a:extLst>
              <a:ext uri="{FF2B5EF4-FFF2-40B4-BE49-F238E27FC236}">
                <a16:creationId xmlns:a16="http://schemas.microsoft.com/office/drawing/2014/main" id="{6B8CBBAD-38B6-224A-33FE-D62ECCD8849A}"/>
              </a:ext>
            </a:extLst>
          </p:cNvPr>
          <p:cNvSpPr txBox="1"/>
          <p:nvPr/>
        </p:nvSpPr>
        <p:spPr>
          <a:xfrm>
            <a:off x="896471" y="1039906"/>
            <a:ext cx="6102626" cy="2828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algn="l">
              <a:lnSpc>
                <a:spcPct val="80000"/>
              </a:lnSpc>
            </a:pPr>
            <a:r>
              <a:rPr lang="nl-NL" sz="8000" b="1" dirty="0">
                <a:solidFill>
                  <a:srgbClr val="1CBF23"/>
                </a:solidFill>
              </a:rPr>
              <a:t>Vragen?</a:t>
            </a:r>
          </a:p>
          <a:p>
            <a:pPr algn="l">
              <a:lnSpc>
                <a:spcPct val="80000"/>
              </a:lnSpc>
            </a:pPr>
            <a:endParaRPr lang="nl-NL" sz="8000" b="1" dirty="0">
              <a:solidFill>
                <a:srgbClr val="1CBF23"/>
              </a:solidFill>
            </a:endParaRPr>
          </a:p>
        </p:txBody>
      </p:sp>
    </p:spTree>
    <p:extLst>
      <p:ext uri="{BB962C8B-B14F-4D97-AF65-F5344CB8AC3E}">
        <p14:creationId xmlns:p14="http://schemas.microsoft.com/office/powerpoint/2010/main" val="26064602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0" y="3200400"/>
            <a:ext cx="6334297" cy="8350957"/>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935568" y="5718483"/>
            <a:ext cx="12101720" cy="76944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endParaRPr lang="nl-NL" sz="44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7726413" y="690844"/>
            <a:ext cx="16058925" cy="120032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nl-NL" sz="7200" b="1" dirty="0">
                <a:solidFill>
                  <a:schemeClr val="bg1"/>
                </a:solidFill>
                <a:effectLst/>
                <a:latin typeface="Roboto" panose="02000000000000000000" pitchFamily="2" charset="0"/>
                <a:ea typeface="Roboto" panose="02000000000000000000" pitchFamily="2" charset="0"/>
                <a:cs typeface="Roboto" panose="02000000000000000000" pitchFamily="2" charset="0"/>
              </a:rPr>
              <a:t>Regio SWV PO ZOUT</a:t>
            </a:r>
          </a:p>
        </p:txBody>
      </p:sp>
      <p:pic>
        <p:nvPicPr>
          <p:cNvPr id="6" name="Afbeelding 5">
            <a:extLst>
              <a:ext uri="{FF2B5EF4-FFF2-40B4-BE49-F238E27FC236}">
                <a16:creationId xmlns:a16="http://schemas.microsoft.com/office/drawing/2014/main" id="{65D1B68F-D994-C777-2725-4D70D5501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6413" y="2138168"/>
            <a:ext cx="8931174" cy="8074264"/>
          </a:xfrm>
          <a:prstGeom prst="rect">
            <a:avLst/>
          </a:prstGeom>
          <a:noFill/>
          <a:ln>
            <a:noFill/>
          </a:ln>
        </p:spPr>
      </p:pic>
    </p:spTree>
    <p:extLst>
      <p:ext uri="{BB962C8B-B14F-4D97-AF65-F5344CB8AC3E}">
        <p14:creationId xmlns:p14="http://schemas.microsoft.com/office/powerpoint/2010/main" val="18260561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0" y="3200400"/>
            <a:ext cx="6334297" cy="8350957"/>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068358" y="3575050"/>
            <a:ext cx="15531352" cy="802527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571500" indent="-571500">
              <a:buFont typeface="Arial" panose="020B0604020202020204" pitchFamily="34" charset="0"/>
              <a:buChar char="•"/>
            </a:pPr>
            <a:r>
              <a:rPr lang="nl-NL" sz="3600" dirty="0">
                <a:solidFill>
                  <a:schemeClr val="bg1"/>
                </a:solidFill>
                <a:effectLst/>
                <a:latin typeface="Roboto" panose="02000000000000000000" pitchFamily="2" charset="0"/>
                <a:ea typeface="Roboto" panose="02000000000000000000" pitchFamily="2" charset="0"/>
                <a:cs typeface="Roboto" panose="02000000000000000000" pitchFamily="2" charset="0"/>
              </a:rPr>
              <a:t>Inzetten op soepele, geïnformeerde en warme overstap van de VV naar het PO                                                  </a:t>
            </a:r>
            <a:endParaRPr lang="nl-NL" sz="3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571500" indent="-571500">
              <a:buFont typeface="Arial" panose="020B0604020202020204" pitchFamily="34" charset="0"/>
              <a:buChar char="•"/>
            </a:pPr>
            <a:r>
              <a:rPr lang="nl-NL" sz="3600" dirty="0">
                <a:solidFill>
                  <a:schemeClr val="bg1"/>
                </a:solidFill>
                <a:latin typeface="Roboto" panose="02000000000000000000" pitchFamily="2" charset="0"/>
                <a:ea typeface="Roboto" panose="02000000000000000000" pitchFamily="2" charset="0"/>
                <a:cs typeface="Roboto" panose="02000000000000000000" pitchFamily="2" charset="0"/>
              </a:rPr>
              <a:t>In het kader van </a:t>
            </a:r>
            <a:r>
              <a:rPr lang="nl-NL" sz="3600" dirty="0" err="1">
                <a:solidFill>
                  <a:schemeClr val="bg1"/>
                </a:solidFill>
                <a:latin typeface="Roboto" panose="02000000000000000000" pitchFamily="2" charset="0"/>
                <a:ea typeface="Roboto" panose="02000000000000000000" pitchFamily="2" charset="0"/>
                <a:cs typeface="Roboto" panose="02000000000000000000" pitchFamily="2" charset="0"/>
              </a:rPr>
              <a:t>vroegsignalering</a:t>
            </a:r>
            <a:r>
              <a:rPr lang="nl-NL" sz="3600" dirty="0">
                <a:solidFill>
                  <a:schemeClr val="bg1"/>
                </a:solidFill>
                <a:latin typeface="Roboto" panose="02000000000000000000" pitchFamily="2" charset="0"/>
                <a:ea typeface="Roboto" panose="02000000000000000000" pitchFamily="2" charset="0"/>
                <a:cs typeface="Roboto" panose="02000000000000000000" pitchFamily="2" charset="0"/>
              </a:rPr>
              <a:t> en </a:t>
            </a:r>
            <a:r>
              <a:rPr lang="nl-NL" sz="3600" dirty="0" err="1">
                <a:solidFill>
                  <a:schemeClr val="bg1"/>
                </a:solidFill>
                <a:latin typeface="Roboto" panose="02000000000000000000" pitchFamily="2" charset="0"/>
                <a:ea typeface="Roboto" panose="02000000000000000000" pitchFamily="2" charset="0"/>
                <a:cs typeface="Roboto" panose="02000000000000000000" pitchFamily="2" charset="0"/>
              </a:rPr>
              <a:t>vroeginterveniering</a:t>
            </a:r>
            <a:r>
              <a:rPr lang="nl-NL" sz="3600" dirty="0">
                <a:solidFill>
                  <a:schemeClr val="bg1"/>
                </a:solidFill>
                <a:latin typeface="Roboto" panose="02000000000000000000" pitchFamily="2" charset="0"/>
                <a:ea typeface="Roboto" panose="02000000000000000000" pitchFamily="2" charset="0"/>
                <a:cs typeface="Roboto" panose="02000000000000000000" pitchFamily="2" charset="0"/>
              </a:rPr>
              <a:t> is deze periode in de ontwikkeling van het kind dé plek waar je wilt zijn.</a:t>
            </a:r>
          </a:p>
          <a:p>
            <a:pPr marL="571500" indent="-571500">
              <a:buFont typeface="Arial" panose="020B0604020202020204" pitchFamily="34" charset="0"/>
              <a:buChar char="•"/>
            </a:pPr>
            <a:r>
              <a:rPr lang="nl-NL" sz="3600" dirty="0">
                <a:solidFill>
                  <a:schemeClr val="bg1"/>
                </a:solidFill>
                <a:latin typeface="Roboto" panose="02000000000000000000" pitchFamily="2" charset="0"/>
                <a:ea typeface="Roboto" panose="02000000000000000000" pitchFamily="2" charset="0"/>
                <a:cs typeface="Roboto" panose="02000000000000000000" pitchFamily="2" charset="0"/>
              </a:rPr>
              <a:t>Het is het verzoek aan de VV om voor kinderen met een extra ondersteuningsbehoefte tussen 3 en 3,5 jaar contact te zoeken met het PO. Zij komen vervolgens meekijken en meedenken hoe in te spelen en toe te werken (via de </a:t>
            </a:r>
            <a:r>
              <a:rPr lang="nl-NL" sz="3600" dirty="0" err="1">
                <a:solidFill>
                  <a:schemeClr val="bg1"/>
                </a:solidFill>
                <a:latin typeface="Roboto" panose="02000000000000000000" pitchFamily="2" charset="0"/>
                <a:ea typeface="Roboto" panose="02000000000000000000" pitchFamily="2" charset="0"/>
                <a:cs typeface="Roboto" panose="02000000000000000000" pitchFamily="2" charset="0"/>
              </a:rPr>
              <a:t>HandelingsGericht</a:t>
            </a:r>
            <a:r>
              <a:rPr lang="nl-NL" sz="3600" dirty="0">
                <a:solidFill>
                  <a:schemeClr val="bg1"/>
                </a:solidFill>
                <a:latin typeface="Roboto" panose="02000000000000000000" pitchFamily="2" charset="0"/>
                <a:ea typeface="Roboto" panose="02000000000000000000" pitchFamily="2" charset="0"/>
                <a:cs typeface="Roboto" panose="02000000000000000000" pitchFamily="2" charset="0"/>
              </a:rPr>
              <a:t> Werken/ PDCA principes) naar de overstap.</a:t>
            </a:r>
            <a:endParaRPr lang="nl-NL" sz="3200"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nl-NL" sz="44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1452282" y="688062"/>
            <a:ext cx="21676659" cy="193899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nl-NL" sz="6000" b="1" dirty="0">
                <a:solidFill>
                  <a:schemeClr val="bg1"/>
                </a:solidFill>
                <a:latin typeface="Roboto" panose="02000000000000000000" pitchFamily="2" charset="0"/>
                <a:ea typeface="Roboto" panose="02000000000000000000" pitchFamily="2" charset="0"/>
                <a:cs typeface="Roboto" panose="02000000000000000000" pitchFamily="2" charset="0"/>
              </a:rPr>
              <a:t>Samenwerking stimuleren tussen de Voorschoolse Voorzieningen &amp; het primair onderwijs</a:t>
            </a:r>
            <a:endParaRPr lang="nl-NL" sz="60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874259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282246" y="5558117"/>
            <a:ext cx="3545744" cy="4674609"/>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021168" y="2898499"/>
            <a:ext cx="16958505" cy="58477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nl-NL" sz="3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6501215" y="148296"/>
            <a:ext cx="14157950" cy="120032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7200" b="1" dirty="0">
                <a:solidFill>
                  <a:schemeClr val="bg1"/>
                </a:solidFill>
                <a:effectLst/>
                <a:latin typeface="Roboto" panose="02000000000000000000" pitchFamily="2" charset="0"/>
                <a:ea typeface="Roboto" panose="02000000000000000000" pitchFamily="2" charset="0"/>
                <a:cs typeface="Roboto" panose="02000000000000000000" pitchFamily="2" charset="0"/>
              </a:rPr>
              <a:t>Stroomschema Jonge Kind</a:t>
            </a:r>
          </a:p>
        </p:txBody>
      </p:sp>
      <p:pic>
        <p:nvPicPr>
          <p:cNvPr id="7" name="Afbeelding 6">
            <a:extLst>
              <a:ext uri="{FF2B5EF4-FFF2-40B4-BE49-F238E27FC236}">
                <a16:creationId xmlns:a16="http://schemas.microsoft.com/office/drawing/2014/main" id="{C0875FD6-F718-3823-848F-C2B3A661665F}"/>
              </a:ext>
            </a:extLst>
          </p:cNvPr>
          <p:cNvPicPr>
            <a:picLocks noChangeAspect="1"/>
          </p:cNvPicPr>
          <p:nvPr/>
        </p:nvPicPr>
        <p:blipFill>
          <a:blip r:embed="rId4"/>
          <a:stretch>
            <a:fillRect/>
          </a:stretch>
        </p:blipFill>
        <p:spPr>
          <a:xfrm>
            <a:off x="4464424" y="1348625"/>
            <a:ext cx="16763999" cy="9082152"/>
          </a:xfrm>
          <a:prstGeom prst="rect">
            <a:avLst/>
          </a:prstGeom>
        </p:spPr>
      </p:pic>
    </p:spTree>
    <p:extLst>
      <p:ext uri="{BB962C8B-B14F-4D97-AF65-F5344CB8AC3E}">
        <p14:creationId xmlns:p14="http://schemas.microsoft.com/office/powerpoint/2010/main" val="23928877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srcRect l="18503" r="-1"/>
          <a:stretch/>
        </p:blipFill>
        <p:spPr>
          <a:xfrm>
            <a:off x="1" y="6858000"/>
            <a:ext cx="4665844" cy="6151316"/>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808955" y="11796608"/>
            <a:ext cx="7031826" cy="1472442"/>
          </a:xfrm>
          <a:prstGeom prst="rect">
            <a:avLst/>
          </a:prstGeom>
          <a:ln w="12700">
            <a:miter lim="400000"/>
          </a:ln>
        </p:spPr>
      </p:pic>
      <p:sp>
        <p:nvSpPr>
          <p:cNvPr id="2" name="Tekstvak 1">
            <a:extLst>
              <a:ext uri="{FF2B5EF4-FFF2-40B4-BE49-F238E27FC236}">
                <a16:creationId xmlns:a16="http://schemas.microsoft.com/office/drawing/2014/main" id="{57F0A211-BA1E-8F1E-F862-895D26C1068D}"/>
              </a:ext>
            </a:extLst>
          </p:cNvPr>
          <p:cNvSpPr txBox="1"/>
          <p:nvPr/>
        </p:nvSpPr>
        <p:spPr>
          <a:xfrm>
            <a:off x="5020236" y="2510118"/>
            <a:ext cx="15693154" cy="1040797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4400" b="1" dirty="0">
                <a:solidFill>
                  <a:srgbClr val="939393"/>
                </a:solidFill>
                <a:effectLst/>
                <a:latin typeface="Roboto" panose="02000000000000000000" pitchFamily="2" charset="0"/>
                <a:ea typeface="Roboto" panose="02000000000000000000" pitchFamily="2" charset="0"/>
                <a:cs typeface="Roboto" panose="02000000000000000000" pitchFamily="2" charset="0"/>
              </a:rPr>
              <a:t>Ter illustratie: Leren van </a:t>
            </a:r>
            <a:r>
              <a:rPr lang="nl-NL" sz="4400" b="1">
                <a:solidFill>
                  <a:srgbClr val="939393"/>
                </a:solidFill>
                <a:latin typeface="Roboto" panose="02000000000000000000" pitchFamily="2" charset="0"/>
                <a:ea typeface="Roboto" panose="02000000000000000000" pitchFamily="2" charset="0"/>
                <a:cs typeface="Roboto" panose="02000000000000000000" pitchFamily="2" charset="0"/>
              </a:rPr>
              <a:t>casus </a:t>
            </a:r>
            <a:r>
              <a:rPr lang="nl-NL" sz="4400" b="1">
                <a:solidFill>
                  <a:srgbClr val="939393"/>
                </a:solidFill>
                <a:effectLst/>
                <a:latin typeface="Roboto" panose="02000000000000000000" pitchFamily="2" charset="0"/>
                <a:ea typeface="Roboto" panose="02000000000000000000" pitchFamily="2" charset="0"/>
                <a:cs typeface="Roboto" panose="02000000000000000000" pitchFamily="2" charset="0"/>
              </a:rPr>
              <a:t>Tijn</a:t>
            </a:r>
            <a:endParaRPr lang="nl-NL" sz="4400" b="1" dirty="0">
              <a:solidFill>
                <a:srgbClr val="939393"/>
              </a:solidFill>
              <a:effectLst/>
              <a:latin typeface="Roboto" panose="02000000000000000000" pitchFamily="2" charset="0"/>
              <a:ea typeface="Roboto" panose="02000000000000000000" pitchFamily="2" charset="0"/>
              <a:cs typeface="Roboto" panose="02000000000000000000" pitchFamily="2" charset="0"/>
            </a:endParaRPr>
          </a:p>
          <a:p>
            <a:r>
              <a:rPr lang="nl-NL" sz="4400" dirty="0">
                <a:solidFill>
                  <a:srgbClr val="939393"/>
                </a:solidFill>
                <a:latin typeface="Roboto" panose="02000000000000000000" pitchFamily="2" charset="0"/>
                <a:ea typeface="Roboto" panose="02000000000000000000" pitchFamily="2" charset="0"/>
                <a:cs typeface="Roboto" panose="02000000000000000000" pitchFamily="2" charset="0"/>
              </a:rPr>
              <a:t>VV wist vanaf 2 jaar dat de best passende plek het SO zou zijn. Ouders wilden geen overdracht naar de reguliere PO school waar zij aan gingen melden. Is ook niet gebeurd. Thijs is gestart in de reguliere kleuterklas. Negatieve ervaring opgedaan. Eind groep 1 is hij alsnog verwezen naar het SO.</a:t>
            </a:r>
          </a:p>
          <a:p>
            <a:endParaRPr lang="nl-NL" sz="4400" dirty="0">
              <a:solidFill>
                <a:srgbClr val="939393"/>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nl-NL" sz="4400" dirty="0">
                <a:solidFill>
                  <a:srgbClr val="939393"/>
                </a:solidFill>
                <a:effectLst/>
                <a:latin typeface="Roboto" panose="02000000000000000000" pitchFamily="2" charset="0"/>
                <a:ea typeface="Roboto" panose="02000000000000000000" pitchFamily="2" charset="0"/>
                <a:cs typeface="Roboto" panose="02000000000000000000" pitchFamily="2" charset="0"/>
              </a:rPr>
              <a:t>- </a:t>
            </a:r>
            <a:r>
              <a:rPr lang="nl-NL" sz="4400" dirty="0">
                <a:solidFill>
                  <a:srgbClr val="939393"/>
                </a:solidFill>
                <a:latin typeface="Roboto" panose="02000000000000000000" pitchFamily="2" charset="0"/>
                <a:ea typeface="Roboto" panose="02000000000000000000" pitchFamily="2" charset="0"/>
                <a:cs typeface="Roboto" panose="02000000000000000000" pitchFamily="2" charset="0"/>
              </a:rPr>
              <a:t>Als VV signaal afgeven aan PO school (bellen met de vraag om te komen observeren)</a:t>
            </a:r>
          </a:p>
          <a:p>
            <a:pPr>
              <a:spcBef>
                <a:spcPts val="0"/>
              </a:spcBef>
            </a:pPr>
            <a:r>
              <a:rPr lang="nl-NL" sz="4400" dirty="0">
                <a:solidFill>
                  <a:srgbClr val="939393"/>
                </a:solidFill>
                <a:latin typeface="Roboto" panose="02000000000000000000" pitchFamily="2" charset="0"/>
                <a:ea typeface="Roboto" panose="02000000000000000000" pitchFamily="2" charset="0"/>
                <a:cs typeface="Roboto" panose="02000000000000000000" pitchFamily="2" charset="0"/>
              </a:rPr>
              <a:t>- Onderzoeksplicht tijdig doen door PO school bij aanmelding  i.v.m. de zorgplicht (kan de school de ondersteuningsbehoefte van het kind bedienen, zo nee, mee helpen zoeken naar een passende plek).   </a:t>
            </a:r>
          </a:p>
        </p:txBody>
      </p:sp>
      <p:sp>
        <p:nvSpPr>
          <p:cNvPr id="3" name="Tekstvak 2">
            <a:extLst>
              <a:ext uri="{FF2B5EF4-FFF2-40B4-BE49-F238E27FC236}">
                <a16:creationId xmlns:a16="http://schemas.microsoft.com/office/drawing/2014/main" id="{900DAEC5-CA4A-EA40-8790-CBE96BDA9F54}"/>
              </a:ext>
            </a:extLst>
          </p:cNvPr>
          <p:cNvSpPr txBox="1"/>
          <p:nvPr/>
        </p:nvSpPr>
        <p:spPr>
          <a:xfrm>
            <a:off x="6042212" y="344480"/>
            <a:ext cx="14123894" cy="167738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7200" b="1" dirty="0">
                <a:solidFill>
                  <a:srgbClr val="1CBF23"/>
                </a:solidFill>
                <a:latin typeface="Roboto" panose="02000000000000000000" pitchFamily="2" charset="0"/>
                <a:ea typeface="Roboto" panose="02000000000000000000" pitchFamily="2" charset="0"/>
                <a:cs typeface="Roboto" panose="02000000000000000000" pitchFamily="2" charset="0"/>
              </a:rPr>
              <a:t>Jonge Kind beleid</a:t>
            </a:r>
            <a:r>
              <a:rPr lang="nl-NL" sz="7200" b="1" dirty="0">
                <a:solidFill>
                  <a:srgbClr val="1CBF23"/>
                </a:solidFill>
                <a:effectLst/>
                <a:latin typeface="Roboto" panose="02000000000000000000" pitchFamily="2" charset="0"/>
                <a:ea typeface="Roboto" panose="02000000000000000000" pitchFamily="2" charset="0"/>
                <a:cs typeface="Roboto" panose="02000000000000000000" pitchFamily="2" charset="0"/>
              </a:rPr>
              <a:t> SWV PO ZOUT </a:t>
            </a:r>
            <a:r>
              <a:rPr lang="nl-NL" sz="3100" b="1" dirty="0">
                <a:solidFill>
                  <a:srgbClr val="939393"/>
                </a:solidFill>
                <a:latin typeface="Roboto" panose="02000000000000000000" pitchFamily="2" charset="0"/>
                <a:ea typeface="Roboto" panose="02000000000000000000" pitchFamily="2" charset="0"/>
                <a:cs typeface="Roboto" panose="02000000000000000000" pitchFamily="2" charset="0"/>
              </a:rPr>
              <a:t>Samenwerkingsverband Primair Onderwijs Zuidoost Utrecht</a:t>
            </a:r>
            <a:endParaRPr lang="nl-NL" sz="3100" b="1" dirty="0">
              <a:solidFill>
                <a:srgbClr val="939393"/>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0B76DB5-AF13-0A67-B599-D58396391335}"/>
              </a:ext>
            </a:extLst>
          </p:cNvPr>
          <p:cNvSpPr txBox="1"/>
          <p:nvPr/>
        </p:nvSpPr>
        <p:spPr>
          <a:xfrm>
            <a:off x="16450367" y="10061405"/>
            <a:ext cx="102657" cy="637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rtlCol="0">
            <a:spAutoFit/>
          </a:bodyPr>
          <a:lstStyle/>
          <a:p>
            <a:pPr>
              <a:lnSpc>
                <a:spcPct val="80000"/>
              </a:lnSpc>
            </a:pPr>
            <a:endParaRPr lang="nl-NL" sz="4300" b="1" dirty="0">
              <a:solidFill>
                <a:srgbClr val="1CBF23"/>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881216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282246" y="5898775"/>
            <a:ext cx="3287351" cy="4333951"/>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021168" y="2898499"/>
            <a:ext cx="16958505" cy="58477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endParaRPr lang="nl-NL" sz="3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6501215" y="148296"/>
            <a:ext cx="14157950" cy="120032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nl-NL" sz="7200" b="1" dirty="0">
                <a:solidFill>
                  <a:schemeClr val="bg1"/>
                </a:solidFill>
                <a:latin typeface="Roboto" panose="02000000000000000000" pitchFamily="2" charset="0"/>
                <a:ea typeface="Roboto" panose="02000000000000000000" pitchFamily="2" charset="0"/>
                <a:cs typeface="Roboto" panose="02000000000000000000" pitchFamily="2" charset="0"/>
              </a:rPr>
              <a:t>Beleid</a:t>
            </a:r>
            <a:r>
              <a:rPr lang="nl-NL" sz="7200" b="1" dirty="0">
                <a:solidFill>
                  <a:schemeClr val="bg1"/>
                </a:solidFill>
                <a:effectLst/>
                <a:latin typeface="Roboto" panose="02000000000000000000" pitchFamily="2" charset="0"/>
                <a:ea typeface="Roboto" panose="02000000000000000000" pitchFamily="2" charset="0"/>
                <a:cs typeface="Roboto" panose="02000000000000000000" pitchFamily="2" charset="0"/>
              </a:rPr>
              <a:t> Jonge Kind</a:t>
            </a:r>
          </a:p>
        </p:txBody>
      </p:sp>
      <p:sp>
        <p:nvSpPr>
          <p:cNvPr id="9" name="Tekstvak 8">
            <a:extLst>
              <a:ext uri="{FF2B5EF4-FFF2-40B4-BE49-F238E27FC236}">
                <a16:creationId xmlns:a16="http://schemas.microsoft.com/office/drawing/2014/main" id="{96C10EF6-3935-BB6E-C381-110B27749B1C}"/>
              </a:ext>
            </a:extLst>
          </p:cNvPr>
          <p:cNvSpPr txBox="1"/>
          <p:nvPr/>
        </p:nvSpPr>
        <p:spPr>
          <a:xfrm>
            <a:off x="14635832" y="1528526"/>
            <a:ext cx="9210286"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algn="l">
              <a:lnSpc>
                <a:spcPct val="80000"/>
              </a:lnSpc>
            </a:pPr>
            <a:endParaRPr lang="nl-NL" sz="4000" b="1" dirty="0">
              <a:solidFill>
                <a:schemeClr val="accent6"/>
              </a:solidFill>
            </a:endParaRPr>
          </a:p>
        </p:txBody>
      </p:sp>
      <p:pic>
        <p:nvPicPr>
          <p:cNvPr id="12" name="Afbeelding 11">
            <a:extLst>
              <a:ext uri="{FF2B5EF4-FFF2-40B4-BE49-F238E27FC236}">
                <a16:creationId xmlns:a16="http://schemas.microsoft.com/office/drawing/2014/main" id="{8664F4F7-21E8-8684-1A39-4C621EA6EB0D}"/>
              </a:ext>
            </a:extLst>
          </p:cNvPr>
          <p:cNvPicPr>
            <a:picLocks noChangeAspect="1"/>
          </p:cNvPicPr>
          <p:nvPr/>
        </p:nvPicPr>
        <p:blipFill>
          <a:blip r:embed="rId4"/>
          <a:stretch>
            <a:fillRect/>
          </a:stretch>
        </p:blipFill>
        <p:spPr>
          <a:xfrm>
            <a:off x="4914487" y="1348625"/>
            <a:ext cx="9452694" cy="11325751"/>
          </a:xfrm>
          <a:prstGeom prst="rect">
            <a:avLst/>
          </a:prstGeom>
        </p:spPr>
      </p:pic>
    </p:spTree>
    <p:extLst>
      <p:ext uri="{BB962C8B-B14F-4D97-AF65-F5344CB8AC3E}">
        <p14:creationId xmlns:p14="http://schemas.microsoft.com/office/powerpoint/2010/main" val="12637742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282246" y="5898775"/>
            <a:ext cx="3287351" cy="4333951"/>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021168" y="2898499"/>
            <a:ext cx="16958505" cy="58477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nl-NL" sz="3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3829732" y="163862"/>
            <a:ext cx="14157950" cy="120032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7200" b="1" dirty="0">
                <a:solidFill>
                  <a:schemeClr val="bg1"/>
                </a:solidFill>
                <a:latin typeface="Roboto" panose="02000000000000000000" pitchFamily="2" charset="0"/>
                <a:ea typeface="Roboto" panose="02000000000000000000" pitchFamily="2" charset="0"/>
                <a:cs typeface="Roboto" panose="02000000000000000000" pitchFamily="2" charset="0"/>
              </a:rPr>
              <a:t>Beleid</a:t>
            </a:r>
            <a:r>
              <a:rPr lang="nl-NL" sz="7200" b="1" dirty="0">
                <a:solidFill>
                  <a:schemeClr val="bg1"/>
                </a:solidFill>
                <a:effectLst/>
                <a:latin typeface="Roboto" panose="02000000000000000000" pitchFamily="2" charset="0"/>
                <a:ea typeface="Roboto" panose="02000000000000000000" pitchFamily="2" charset="0"/>
                <a:cs typeface="Roboto" panose="02000000000000000000" pitchFamily="2" charset="0"/>
              </a:rPr>
              <a:t> Jonge Kind</a:t>
            </a:r>
          </a:p>
        </p:txBody>
      </p:sp>
      <p:sp>
        <p:nvSpPr>
          <p:cNvPr id="9" name="Tekstvak 8">
            <a:extLst>
              <a:ext uri="{FF2B5EF4-FFF2-40B4-BE49-F238E27FC236}">
                <a16:creationId xmlns:a16="http://schemas.microsoft.com/office/drawing/2014/main" id="{96C10EF6-3935-BB6E-C381-110B27749B1C}"/>
              </a:ext>
            </a:extLst>
          </p:cNvPr>
          <p:cNvSpPr txBox="1"/>
          <p:nvPr/>
        </p:nvSpPr>
        <p:spPr>
          <a:xfrm>
            <a:off x="14459928" y="2883210"/>
            <a:ext cx="884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algn="l">
              <a:lnSpc>
                <a:spcPct val="80000"/>
              </a:lnSpc>
            </a:pPr>
            <a:r>
              <a:rPr lang="nl-NL" sz="3600" b="1" dirty="0">
                <a:solidFill>
                  <a:schemeClr val="accent6"/>
                </a:solidFill>
              </a:rPr>
              <a:t>*Zie volgende dia</a:t>
            </a:r>
          </a:p>
        </p:txBody>
      </p:sp>
      <p:pic>
        <p:nvPicPr>
          <p:cNvPr id="7" name="Afbeelding 6">
            <a:extLst>
              <a:ext uri="{FF2B5EF4-FFF2-40B4-BE49-F238E27FC236}">
                <a16:creationId xmlns:a16="http://schemas.microsoft.com/office/drawing/2014/main" id="{D6BADE42-3043-EDB9-0ED4-EC9443C08E7B}"/>
              </a:ext>
            </a:extLst>
          </p:cNvPr>
          <p:cNvPicPr>
            <a:picLocks noChangeAspect="1"/>
          </p:cNvPicPr>
          <p:nvPr/>
        </p:nvPicPr>
        <p:blipFill>
          <a:blip r:embed="rId4"/>
          <a:stretch>
            <a:fillRect/>
          </a:stretch>
        </p:blipFill>
        <p:spPr>
          <a:xfrm>
            <a:off x="3757239" y="1643894"/>
            <a:ext cx="10298361" cy="9332445"/>
          </a:xfrm>
          <a:prstGeom prst="rect">
            <a:avLst/>
          </a:prstGeom>
        </p:spPr>
      </p:pic>
      <p:sp>
        <p:nvSpPr>
          <p:cNvPr id="8" name="Tekstvak 7">
            <a:extLst>
              <a:ext uri="{FF2B5EF4-FFF2-40B4-BE49-F238E27FC236}">
                <a16:creationId xmlns:a16="http://schemas.microsoft.com/office/drawing/2014/main" id="{2246E6FA-7850-F468-8B96-B1B843A7B735}"/>
              </a:ext>
            </a:extLst>
          </p:cNvPr>
          <p:cNvSpPr txBox="1"/>
          <p:nvPr/>
        </p:nvSpPr>
        <p:spPr>
          <a:xfrm>
            <a:off x="14257763" y="5963812"/>
            <a:ext cx="9924073" cy="3518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algn="l">
              <a:lnSpc>
                <a:spcPct val="80000"/>
              </a:lnSpc>
            </a:pPr>
            <a:endParaRPr lang="nl-NL" sz="3600" b="1" dirty="0">
              <a:solidFill>
                <a:schemeClr val="accent6"/>
              </a:solidFill>
            </a:endParaRPr>
          </a:p>
          <a:p>
            <a:pPr algn="l">
              <a:lnSpc>
                <a:spcPct val="80000"/>
              </a:lnSpc>
            </a:pPr>
            <a:r>
              <a:rPr lang="nl-NL" sz="3600" b="1" dirty="0">
                <a:solidFill>
                  <a:schemeClr val="accent6"/>
                </a:solidFill>
              </a:rPr>
              <a:t>*Voorschoolse voorzieningen kunnen een </a:t>
            </a:r>
            <a:r>
              <a:rPr lang="nl-NL" sz="3600" b="1" dirty="0" err="1">
                <a:solidFill>
                  <a:schemeClr val="accent6"/>
                </a:solidFill>
              </a:rPr>
              <a:t>Grippa</a:t>
            </a:r>
            <a:r>
              <a:rPr lang="nl-NL" sz="3600" b="1" dirty="0">
                <a:solidFill>
                  <a:schemeClr val="accent6"/>
                </a:solidFill>
              </a:rPr>
              <a:t> account aanvragen, zodat zij direct de Jonge Kind specialist kunnen benaderen. Handleiding voor hun deel staat in het systeem.</a:t>
            </a:r>
          </a:p>
        </p:txBody>
      </p:sp>
    </p:spTree>
    <p:extLst>
      <p:ext uri="{BB962C8B-B14F-4D97-AF65-F5344CB8AC3E}">
        <p14:creationId xmlns:p14="http://schemas.microsoft.com/office/powerpoint/2010/main" val="25504432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282246" y="6131859"/>
            <a:ext cx="3110555" cy="4100868"/>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021168" y="2898499"/>
            <a:ext cx="16958505" cy="58477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nl-NL" sz="3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2689411" y="148296"/>
            <a:ext cx="19345835" cy="120032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7200" b="1" dirty="0">
                <a:solidFill>
                  <a:schemeClr val="bg1"/>
                </a:solidFill>
                <a:latin typeface="Roboto" panose="02000000000000000000" pitchFamily="2" charset="0"/>
                <a:ea typeface="Roboto" panose="02000000000000000000" pitchFamily="2" charset="0"/>
                <a:cs typeface="Roboto" panose="02000000000000000000" pitchFamily="2" charset="0"/>
              </a:rPr>
              <a:t>Formulier geen toestemming voor overdracht</a:t>
            </a:r>
            <a:endParaRPr lang="nl-NL" sz="72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89909F8C-1D62-BDE3-8B6D-E69E13B90CD9}"/>
              </a:ext>
            </a:extLst>
          </p:cNvPr>
          <p:cNvPicPr>
            <a:picLocks noChangeAspect="1"/>
          </p:cNvPicPr>
          <p:nvPr/>
        </p:nvPicPr>
        <p:blipFill>
          <a:blip r:embed="rId4"/>
          <a:stretch>
            <a:fillRect/>
          </a:stretch>
        </p:blipFill>
        <p:spPr>
          <a:xfrm>
            <a:off x="6801704" y="1456164"/>
            <a:ext cx="8635519" cy="11192762"/>
          </a:xfrm>
          <a:prstGeom prst="rect">
            <a:avLst/>
          </a:prstGeom>
        </p:spPr>
      </p:pic>
    </p:spTree>
    <p:extLst>
      <p:ext uri="{BB962C8B-B14F-4D97-AF65-F5344CB8AC3E}">
        <p14:creationId xmlns:p14="http://schemas.microsoft.com/office/powerpoint/2010/main" val="37682931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CF6DB16-2D69-7AD2-2273-0841015190DB}"/>
              </a:ext>
            </a:extLst>
          </p:cNvPr>
          <p:cNvSpPr/>
          <p:nvPr/>
        </p:nvSpPr>
        <p:spPr>
          <a:xfrm>
            <a:off x="0" y="0"/>
            <a:ext cx="24384000" cy="10515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Afbeelding 9">
            <a:extLst>
              <a:ext uri="{FF2B5EF4-FFF2-40B4-BE49-F238E27FC236}">
                <a16:creationId xmlns:a16="http://schemas.microsoft.com/office/drawing/2014/main" id="{A80FFB19-31A9-4D69-87D8-47CA2115206D}"/>
              </a:ext>
            </a:extLst>
          </p:cNvPr>
          <p:cNvPicPr>
            <a:picLocks noChangeAspect="1"/>
          </p:cNvPicPr>
          <p:nvPr/>
        </p:nvPicPr>
        <p:blipFill rotWithShape="1">
          <a:blip r:embed="rId2">
            <a:biLevel thresh="25000"/>
          </a:blip>
          <a:srcRect l="18503" r="-1"/>
          <a:stretch/>
        </p:blipFill>
        <p:spPr>
          <a:xfrm>
            <a:off x="282246" y="6544235"/>
            <a:ext cx="2797763" cy="3688492"/>
          </a:xfrm>
          <a:prstGeom prst="rect">
            <a:avLst/>
          </a:prstGeom>
        </p:spPr>
      </p:pic>
      <p:pic>
        <p:nvPicPr>
          <p:cNvPr id="5" name="ZWV_Zout_logo.png" descr="ZWV_Zout_logo.png">
            <a:extLst>
              <a:ext uri="{FF2B5EF4-FFF2-40B4-BE49-F238E27FC236}">
                <a16:creationId xmlns:a16="http://schemas.microsoft.com/office/drawing/2014/main" id="{B5ED9BC2-9E37-A6FE-4CFF-45A7B5D78DE0}"/>
              </a:ext>
            </a:extLst>
          </p:cNvPr>
          <p:cNvPicPr>
            <a:picLocks noChangeAspect="1"/>
          </p:cNvPicPr>
          <p:nvPr/>
        </p:nvPicPr>
        <p:blipFill>
          <a:blip r:embed="rId3"/>
          <a:stretch>
            <a:fillRect/>
          </a:stretch>
        </p:blipFill>
        <p:spPr>
          <a:xfrm>
            <a:off x="16450367" y="11058892"/>
            <a:ext cx="7031826" cy="1472442"/>
          </a:xfrm>
          <a:prstGeom prst="rect">
            <a:avLst/>
          </a:prstGeom>
          <a:ln w="12700">
            <a:miter lim="400000"/>
          </a:ln>
        </p:spPr>
      </p:pic>
      <p:sp>
        <p:nvSpPr>
          <p:cNvPr id="2" name="Tekstvak 1">
            <a:extLst>
              <a:ext uri="{FF2B5EF4-FFF2-40B4-BE49-F238E27FC236}">
                <a16:creationId xmlns:a16="http://schemas.microsoft.com/office/drawing/2014/main" id="{6DBBD5EC-E175-0654-786E-045F4D6DC00E}"/>
              </a:ext>
            </a:extLst>
          </p:cNvPr>
          <p:cNvSpPr txBox="1"/>
          <p:nvPr/>
        </p:nvSpPr>
        <p:spPr>
          <a:xfrm>
            <a:off x="7021168" y="2898499"/>
            <a:ext cx="16958505" cy="58477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nl-NL" sz="3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kstvak 3">
            <a:extLst>
              <a:ext uri="{FF2B5EF4-FFF2-40B4-BE49-F238E27FC236}">
                <a16:creationId xmlns:a16="http://schemas.microsoft.com/office/drawing/2014/main" id="{67EC4F46-9A71-9E6C-B099-2A0C63E07A28}"/>
              </a:ext>
            </a:extLst>
          </p:cNvPr>
          <p:cNvSpPr txBox="1"/>
          <p:nvPr/>
        </p:nvSpPr>
        <p:spPr>
          <a:xfrm>
            <a:off x="717176" y="148296"/>
            <a:ext cx="21264284" cy="144655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nl-NL" sz="4400" b="1" dirty="0">
                <a:solidFill>
                  <a:schemeClr val="bg1"/>
                </a:solidFill>
                <a:latin typeface="Roboto" panose="02000000000000000000" pitchFamily="2" charset="0"/>
                <a:ea typeface="Roboto" panose="02000000000000000000" pitchFamily="2" charset="0"/>
                <a:cs typeface="Roboto" panose="02000000000000000000" pitchFamily="2" charset="0"/>
              </a:rPr>
              <a:t>Voorbeeld van een </a:t>
            </a:r>
            <a:r>
              <a:rPr lang="nl-NL" sz="4400" b="1" dirty="0" err="1">
                <a:solidFill>
                  <a:schemeClr val="bg1"/>
                </a:solidFill>
                <a:latin typeface="Roboto" panose="02000000000000000000" pitchFamily="2" charset="0"/>
                <a:ea typeface="Roboto" panose="02000000000000000000" pitchFamily="2" charset="0"/>
                <a:cs typeface="Roboto" panose="02000000000000000000" pitchFamily="2" charset="0"/>
              </a:rPr>
              <a:t>vaardigheids</a:t>
            </a:r>
            <a:r>
              <a:rPr lang="nl-NL" sz="4400" b="1" dirty="0">
                <a:solidFill>
                  <a:schemeClr val="bg1"/>
                </a:solidFill>
                <a:latin typeface="Roboto" panose="02000000000000000000" pitchFamily="2" charset="0"/>
                <a:ea typeface="Roboto" panose="02000000000000000000" pitchFamily="2" charset="0"/>
                <a:cs typeface="Roboto" panose="02000000000000000000" pitchFamily="2" charset="0"/>
              </a:rPr>
              <a:t>/observatie-instrument -&gt; Kijkwijzer voor de PO scholen. Ze kunnen ook een eigen instrument gebruiken.</a:t>
            </a:r>
            <a:endParaRPr lang="nl-NL" sz="44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9" name="Tekstvak 8">
            <a:extLst>
              <a:ext uri="{FF2B5EF4-FFF2-40B4-BE49-F238E27FC236}">
                <a16:creationId xmlns:a16="http://schemas.microsoft.com/office/drawing/2014/main" id="{96C10EF6-3935-BB6E-C381-110B27749B1C}"/>
              </a:ext>
            </a:extLst>
          </p:cNvPr>
          <p:cNvSpPr txBox="1"/>
          <p:nvPr/>
        </p:nvSpPr>
        <p:spPr>
          <a:xfrm>
            <a:off x="6501215" y="9359153"/>
            <a:ext cx="11679210"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spAutoFit/>
          </a:bodyPr>
          <a:lstStyle/>
          <a:p>
            <a:pPr algn="l">
              <a:lnSpc>
                <a:spcPct val="80000"/>
              </a:lnSpc>
            </a:pPr>
            <a:endParaRPr lang="nl-NL" sz="4000" b="1" dirty="0">
              <a:solidFill>
                <a:schemeClr val="accent6"/>
              </a:solidFill>
            </a:endParaRPr>
          </a:p>
        </p:txBody>
      </p:sp>
      <p:pic>
        <p:nvPicPr>
          <p:cNvPr id="7" name="Afbeelding 6">
            <a:extLst>
              <a:ext uri="{FF2B5EF4-FFF2-40B4-BE49-F238E27FC236}">
                <a16:creationId xmlns:a16="http://schemas.microsoft.com/office/drawing/2014/main" id="{C1C9A2CD-7B97-4BA7-917A-F989C42B178A}"/>
              </a:ext>
            </a:extLst>
          </p:cNvPr>
          <p:cNvPicPr>
            <a:picLocks noChangeAspect="1"/>
          </p:cNvPicPr>
          <p:nvPr/>
        </p:nvPicPr>
        <p:blipFill>
          <a:blip r:embed="rId4"/>
          <a:stretch>
            <a:fillRect/>
          </a:stretch>
        </p:blipFill>
        <p:spPr>
          <a:xfrm>
            <a:off x="4074551" y="1542291"/>
            <a:ext cx="15077540" cy="9717380"/>
          </a:xfrm>
          <a:prstGeom prst="rect">
            <a:avLst/>
          </a:prstGeom>
        </p:spPr>
      </p:pic>
    </p:spTree>
    <p:extLst>
      <p:ext uri="{BB962C8B-B14F-4D97-AF65-F5344CB8AC3E}">
        <p14:creationId xmlns:p14="http://schemas.microsoft.com/office/powerpoint/2010/main" val="3026251478"/>
      </p:ext>
    </p:extLst>
  </p:cSld>
  <p:clrMapOvr>
    <a:masterClrMapping/>
  </p:clrMapOvr>
  <p:transition spd="med"/>
</p:sld>
</file>

<file path=ppt/theme/theme1.xml><?xml version="1.0" encoding="utf-8"?>
<a:theme xmlns:a="http://schemas.openxmlformats.org/drawingml/2006/main" name="White">
  <a:themeElements>
    <a:clrScheme name="Custom 1">
      <a:dk1>
        <a:srgbClr val="FFFFFF"/>
      </a:dk1>
      <a:lt1>
        <a:srgbClr val="FFFFFF"/>
      </a:lt1>
      <a:dk2>
        <a:srgbClr val="FFFFFF"/>
      </a:dk2>
      <a:lt2>
        <a:srgbClr val="FFFFFF"/>
      </a:lt2>
      <a:accent1>
        <a:srgbClr val="1CBF23"/>
      </a:accent1>
      <a:accent2>
        <a:srgbClr val="575757"/>
      </a:accent2>
      <a:accent3>
        <a:srgbClr val="FF7600"/>
      </a:accent3>
      <a:accent4>
        <a:srgbClr val="939393"/>
      </a:accent4>
      <a:accent5>
        <a:srgbClr val="000000"/>
      </a:accent5>
      <a:accent6>
        <a:srgbClr val="FFFFFF"/>
      </a:accent6>
      <a:hlink>
        <a:srgbClr val="0070C0"/>
      </a:hlink>
      <a:folHlink>
        <a:srgbClr val="0070C0"/>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spAutoFit/>
      </a:bodyPr>
      <a:lstStyle>
        <a:defPPr algn="l">
          <a:lnSpc>
            <a:spcPct val="80000"/>
          </a:lnSpc>
          <a:defRPr sz="8000" b="1" dirty="0" err="1">
            <a:solidFill>
              <a:srgbClr val="1CBF23"/>
            </a:solidFill>
          </a:defRPr>
        </a:defPPr>
      </a:lstStyle>
    </a:txDef>
  </a:objectDefaults>
  <a:extraClrSchemeLst/>
  <a:extLst>
    <a:ext uri="{05A4C25C-085E-4340-85A3-A5531E510DB2}">
      <thm15:themeFamily xmlns:thm15="http://schemas.microsoft.com/office/thememl/2012/main" name="SWV_ZOUT_presentatie_template_16x9" id="{6F11E1C5-BD9B-4C61-82A7-460A756AF472}" vid="{6CBE7D9B-56E5-4F2F-A988-C2E3CFAF81E2}"/>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6467dd-2c9c-4ebf-a740-b848e4dcb1a8">
      <Terms xmlns="http://schemas.microsoft.com/office/infopath/2007/PartnerControls"/>
    </lcf76f155ced4ddcb4097134ff3c332f>
    <TaxCatchAll xmlns="05557897-3f0c-49e1-a98e-d058da497193" xsi:nil="true"/>
    <SharedWithUsers xmlns="05557897-3f0c-49e1-a98e-d058da497193">
      <UserInfo>
        <DisplayName>Josje Jaasma Team ZOUT</DisplayName>
        <AccountId>38</AccountId>
        <AccountType/>
      </UserInfo>
      <UserInfo>
        <DisplayName>Maaike Klinkenberg</DisplayName>
        <AccountId>51</AccountId>
        <AccountType/>
      </UserInfo>
      <UserInfo>
        <DisplayName>Erika Krone</DisplayName>
        <AccountId>95</AccountId>
        <AccountType/>
      </UserInfo>
      <UserInfo>
        <DisplayName>Chantal Aarden Team ZOUT</DisplayName>
        <AccountId>90</AccountId>
        <AccountType/>
      </UserInfo>
      <UserInfo>
        <DisplayName>Annelie Karelse</DisplayName>
        <AccountId>65</AccountId>
        <AccountType/>
      </UserInfo>
      <UserInfo>
        <DisplayName>Annelies Swets Pieters Team ZOUT</DisplayName>
        <AccountId>37</AccountId>
        <AccountType/>
      </UserInfo>
      <UserInfo>
        <DisplayName>Susan Hoek</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C80759E590F54B8729EA555504928D" ma:contentTypeVersion="15" ma:contentTypeDescription="Een nieuw document maken." ma:contentTypeScope="" ma:versionID="375f753aefb3cdfe6617d0d046b80b48">
  <xsd:schema xmlns:xsd="http://www.w3.org/2001/XMLSchema" xmlns:xs="http://www.w3.org/2001/XMLSchema" xmlns:p="http://schemas.microsoft.com/office/2006/metadata/properties" xmlns:ns2="05557897-3f0c-49e1-a98e-d058da497193" xmlns:ns3="cc6467dd-2c9c-4ebf-a740-b848e4dcb1a8" targetNamespace="http://schemas.microsoft.com/office/2006/metadata/properties" ma:root="true" ma:fieldsID="ac42fd77ab3cbd025e76daf6459449ac" ns2:_="" ns3:_="">
    <xsd:import namespace="05557897-3f0c-49e1-a98e-d058da497193"/>
    <xsd:import namespace="cc6467dd-2c9c-4ebf-a740-b848e4dcb1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57897-3f0c-49e1-a98e-d058da497193"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939ed070-d2b9-462b-97ed-62754cea789a}" ma:internalName="TaxCatchAll" ma:showField="CatchAllData" ma:web="05557897-3f0c-49e1-a98e-d058da49719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6467dd-2c9c-4ebf-a740-b848e4dcb1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fc0b70b3-ff3e-4b81-867b-0b259ad20dd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97031-9DFF-4849-A8E2-24174AB2A0B1}">
  <ds:schemaRefs>
    <ds:schemaRef ds:uri="0a295f8e-f452-43d4-beb8-786559c73ae2"/>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3ad7a8d-abb6-4491-b636-de085daeaa00"/>
    <ds:schemaRef ds:uri="http://schemas.microsoft.com/office/2006/metadata/properties"/>
    <ds:schemaRef ds:uri="http://www.w3.org/XML/1998/namespace"/>
    <ds:schemaRef ds:uri="d8453a30-80e8-40f8-8c57-bfd4385ab3be"/>
    <ds:schemaRef ds:uri="c5c2fb2d-e7f5-44b1-ab6c-a3fffa166a65"/>
    <ds:schemaRef ds:uri="cc6467dd-2c9c-4ebf-a740-b848e4dcb1a8"/>
    <ds:schemaRef ds:uri="05557897-3f0c-49e1-a98e-d058da497193"/>
  </ds:schemaRefs>
</ds:datastoreItem>
</file>

<file path=customXml/itemProps2.xml><?xml version="1.0" encoding="utf-8"?>
<ds:datastoreItem xmlns:ds="http://schemas.openxmlformats.org/officeDocument/2006/customXml" ds:itemID="{EB838C9E-3AD3-4D33-BA52-C10502A1B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57897-3f0c-49e1-a98e-d058da497193"/>
    <ds:schemaRef ds:uri="cc6467dd-2c9c-4ebf-a740-b848e4dcb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C95D3A-10FE-4A4B-9171-EADC7EB3F0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Template>
  <TotalTime>0</TotalTime>
  <Words>382</Words>
  <Application>Microsoft Office PowerPoint</Application>
  <PresentationFormat>Aangepast</PresentationFormat>
  <Paragraphs>29</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Helvetica Neue</vt:lpstr>
      <vt:lpstr>Helvetica Neue Medium</vt:lpstr>
      <vt:lpstr>Roboto</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 Verdooren</dc:creator>
  <cp:lastModifiedBy>Maaike Klinkenberg</cp:lastModifiedBy>
  <cp:revision>25</cp:revision>
  <dcterms:created xsi:type="dcterms:W3CDTF">2023-04-04T13:06:29Z</dcterms:created>
  <dcterms:modified xsi:type="dcterms:W3CDTF">2024-11-14T15:46:32Z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0x01010051C80759E590F54B8729EA555504928D</vt:lpwstr>
  </property>
  <property fmtid="{D5CDD505-2E9C-101B-9397-08002B2CF9AE}" pid="3" name="Order">
    <vt:r8>4252400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y fmtid="{D5CDD505-2E9C-101B-9397-08002B2CF9AE}" pid="10" name="MSIP_Label_f848f5e7-fe7e-4491-a36c-8ea8365633c8_Enabled">
    <vt:lpwstr>true</vt:lpwstr>
  </property>
  <property fmtid="{D5CDD505-2E9C-101B-9397-08002B2CF9AE}" pid="11" name="MSIP_Label_f848f5e7-fe7e-4491-a36c-8ea8365633c8_SetDate">
    <vt:lpwstr>2024-08-28T09:02:31Z</vt:lpwstr>
  </property>
  <property fmtid="{D5CDD505-2E9C-101B-9397-08002B2CF9AE}" pid="12" name="MSIP_Label_f848f5e7-fe7e-4491-a36c-8ea8365633c8_Method">
    <vt:lpwstr>Standard</vt:lpwstr>
  </property>
  <property fmtid="{D5CDD505-2E9C-101B-9397-08002B2CF9AE}" pid="13" name="MSIP_Label_f848f5e7-fe7e-4491-a36c-8ea8365633c8_Name">
    <vt:lpwstr>Vertrouwelijk dossier</vt:lpwstr>
  </property>
  <property fmtid="{D5CDD505-2E9C-101B-9397-08002B2CF9AE}" pid="14" name="MSIP_Label_f848f5e7-fe7e-4491-a36c-8ea8365633c8_SiteId">
    <vt:lpwstr>a82e64a5-1203-491d-aabc-a08c782c1f61</vt:lpwstr>
  </property>
  <property fmtid="{D5CDD505-2E9C-101B-9397-08002B2CF9AE}" pid="15" name="MSIP_Label_f848f5e7-fe7e-4491-a36c-8ea8365633c8_ActionId">
    <vt:lpwstr>6a105641-c2a3-4245-8cee-d0d4f1f56584</vt:lpwstr>
  </property>
  <property fmtid="{D5CDD505-2E9C-101B-9397-08002B2CF9AE}" pid="16" name="MSIP_Label_f848f5e7-fe7e-4491-a36c-8ea8365633c8_ContentBits">
    <vt:lpwstr>0</vt:lpwstr>
  </property>
</Properties>
</file>